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5686" y="760552"/>
            <a:ext cx="7040626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stemisches-institut-tuebingen.d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5686" y="760552"/>
            <a:ext cx="28238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Bewerbungsverfahren</a:t>
            </a:r>
          </a:p>
        </p:txBody>
      </p:sp>
      <p:sp>
        <p:nvSpPr>
          <p:cNvPr id="3" name="object 3"/>
          <p:cNvSpPr/>
          <p:nvPr/>
        </p:nvSpPr>
        <p:spPr>
          <a:xfrm>
            <a:off x="1773935" y="6166103"/>
            <a:ext cx="841248" cy="5882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13269" y="6478320"/>
            <a:ext cx="27279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"/>
                <a:cs typeface="Arial"/>
                <a:hlinkClick r:id="rId3"/>
              </a:rPr>
              <a:t>www.systemisches-institut-tuebingen.de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21051" y="1339596"/>
            <a:ext cx="5577840" cy="74676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62560" marR="159385" algn="ctr">
              <a:lnSpc>
                <a:spcPct val="100000"/>
              </a:lnSpc>
              <a:spcBef>
                <a:spcPts val="330"/>
              </a:spcBef>
            </a:pPr>
            <a:r>
              <a:rPr sz="1400" b="1" spc="-10" dirty="0">
                <a:latin typeface="Carlito"/>
                <a:cs typeface="Carlito"/>
              </a:rPr>
              <a:t>Ausbildung </a:t>
            </a:r>
            <a:r>
              <a:rPr sz="1400" b="1" spc="-5" dirty="0">
                <a:latin typeface="Carlito"/>
                <a:cs typeface="Carlito"/>
              </a:rPr>
              <a:t>Kinder- </a:t>
            </a:r>
            <a:r>
              <a:rPr sz="1400" b="1" spc="-10" dirty="0">
                <a:latin typeface="Carlito"/>
                <a:cs typeface="Carlito"/>
              </a:rPr>
              <a:t>und Jugendlichenpsychotherapeut*in </a:t>
            </a:r>
            <a:r>
              <a:rPr sz="1400" b="1" spc="-5" dirty="0">
                <a:latin typeface="Carlito"/>
                <a:cs typeface="Carlito"/>
              </a:rPr>
              <a:t>/ </a:t>
            </a:r>
            <a:r>
              <a:rPr sz="1400" b="1" spc="-20" dirty="0">
                <a:latin typeface="Carlito"/>
                <a:cs typeface="Carlito"/>
              </a:rPr>
              <a:t>Systemische  </a:t>
            </a:r>
            <a:r>
              <a:rPr sz="1400" b="1" spc="-10" dirty="0">
                <a:latin typeface="Carlito"/>
                <a:cs typeface="Carlito"/>
              </a:rPr>
              <a:t>Therapie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400" spc="-5" dirty="0">
                <a:latin typeface="Carlito"/>
                <a:cs typeface="Carlito"/>
              </a:rPr>
              <a:t>Der </a:t>
            </a:r>
            <a:r>
              <a:rPr sz="1400" spc="-20" dirty="0">
                <a:latin typeface="Carlito"/>
                <a:cs typeface="Carlito"/>
              </a:rPr>
              <a:t>Weg </a:t>
            </a:r>
            <a:r>
              <a:rPr sz="1400" spc="-10" dirty="0">
                <a:latin typeface="Carlito"/>
                <a:cs typeface="Carlito"/>
              </a:rPr>
              <a:t>zur</a:t>
            </a:r>
            <a:r>
              <a:rPr sz="1400" spc="30" dirty="0">
                <a:latin typeface="Carlito"/>
                <a:cs typeface="Carlito"/>
              </a:rPr>
              <a:t> </a:t>
            </a:r>
            <a:r>
              <a:rPr sz="1400" spc="-10" dirty="0">
                <a:latin typeface="Carlito"/>
                <a:cs typeface="Carlito"/>
              </a:rPr>
              <a:t>Zulassung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21051" y="2360676"/>
            <a:ext cx="3594100" cy="603885"/>
          </a:xfrm>
          <a:custGeom>
            <a:avLst/>
            <a:gdLst/>
            <a:ahLst/>
            <a:cxnLst/>
            <a:rect l="l" t="t" r="r" b="b"/>
            <a:pathLst>
              <a:path w="3594100" h="603885">
                <a:moveTo>
                  <a:pt x="0" y="603503"/>
                </a:moveTo>
                <a:lnTo>
                  <a:pt x="3593591" y="603503"/>
                </a:lnTo>
                <a:lnTo>
                  <a:pt x="3593591" y="0"/>
                </a:lnTo>
                <a:lnTo>
                  <a:pt x="0" y="0"/>
                </a:lnTo>
                <a:lnTo>
                  <a:pt x="0" y="603503"/>
                </a:lnTo>
                <a:close/>
              </a:path>
            </a:pathLst>
          </a:custGeom>
          <a:ln w="38100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520823" y="2388819"/>
            <a:ext cx="3192780" cy="529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Carlito"/>
                <a:cs typeface="Carlito"/>
              </a:rPr>
              <a:t>Einreichung </a:t>
            </a:r>
            <a:r>
              <a:rPr sz="1100" dirty="0">
                <a:latin typeface="Carlito"/>
                <a:cs typeface="Carlito"/>
              </a:rPr>
              <a:t>und </a:t>
            </a:r>
            <a:r>
              <a:rPr sz="1100" spc="-5" dirty="0">
                <a:latin typeface="Carlito"/>
                <a:cs typeface="Carlito"/>
              </a:rPr>
              <a:t>Prüfung </a:t>
            </a:r>
            <a:r>
              <a:rPr sz="1100" dirty="0">
                <a:latin typeface="Carlito"/>
                <a:cs typeface="Carlito"/>
              </a:rPr>
              <a:t>der </a:t>
            </a:r>
            <a:r>
              <a:rPr sz="1100" dirty="0" err="1">
                <a:latin typeface="Carlito"/>
                <a:cs typeface="Carlito"/>
              </a:rPr>
              <a:t>Bewerbungsunterlagen</a:t>
            </a:r>
            <a:r>
              <a:rPr sz="1100" spc="-114" dirty="0">
                <a:latin typeface="Carlito"/>
                <a:cs typeface="Carlito"/>
              </a:rPr>
              <a:t> </a:t>
            </a:r>
            <a:r>
              <a:rPr sz="1100" spc="-5" dirty="0" err="1">
                <a:latin typeface="Carlito"/>
                <a:cs typeface="Carlito"/>
              </a:rPr>
              <a:t>vor</a:t>
            </a:r>
            <a:r>
              <a:rPr sz="1100" spc="-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dem </a:t>
            </a:r>
            <a:r>
              <a:rPr sz="1100" spc="-5" dirty="0">
                <a:latin typeface="Carlito"/>
                <a:cs typeface="Carlito"/>
              </a:rPr>
              <a:t>Start </a:t>
            </a:r>
            <a:r>
              <a:rPr sz="1100" dirty="0">
                <a:latin typeface="Carlito"/>
                <a:cs typeface="Carlito"/>
              </a:rPr>
              <a:t>der </a:t>
            </a:r>
            <a:r>
              <a:rPr sz="1100" dirty="0" err="1">
                <a:latin typeface="Carlito"/>
                <a:cs typeface="Carlito"/>
              </a:rPr>
              <a:t>Ausbildung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</a:rPr>
              <a:t>(vor oder nach </a:t>
            </a:r>
            <a:r>
              <a:rPr sz="1100" dirty="0">
                <a:latin typeface="Carlito"/>
                <a:cs typeface="Carlito"/>
              </a:rPr>
              <a:t>Teilnahme an einem</a:t>
            </a:r>
            <a:r>
              <a:rPr sz="1100" spc="-8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KJP-Infoabend)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311907" y="3140964"/>
            <a:ext cx="3596640" cy="42989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703580">
              <a:lnSpc>
                <a:spcPct val="100000"/>
              </a:lnSpc>
              <a:spcBef>
                <a:spcPts val="840"/>
              </a:spcBef>
            </a:pPr>
            <a:r>
              <a:rPr sz="1300" spc="-10" dirty="0">
                <a:latin typeface="Carlito"/>
                <a:cs typeface="Carlito"/>
              </a:rPr>
              <a:t>Einladung zum</a:t>
            </a:r>
            <a:r>
              <a:rPr sz="1300" spc="-150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Auswahlgespräch</a:t>
            </a:r>
            <a:endParaRPr sz="1300" dirty="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21051" y="4777740"/>
            <a:ext cx="3594100" cy="43307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8890" rIns="0" bIns="0" rtlCol="0">
            <a:spAutoFit/>
          </a:bodyPr>
          <a:lstStyle/>
          <a:p>
            <a:pPr marL="562610" marR="561340" indent="17780">
              <a:lnSpc>
                <a:spcPct val="100000"/>
              </a:lnSpc>
              <a:spcBef>
                <a:spcPts val="70"/>
              </a:spcBef>
            </a:pPr>
            <a:r>
              <a:rPr sz="1300" spc="-10" dirty="0">
                <a:latin typeface="Carlito"/>
                <a:cs typeface="Carlito"/>
              </a:rPr>
              <a:t>Anmeldung zur </a:t>
            </a:r>
            <a:r>
              <a:rPr sz="1300" spc="-15" dirty="0">
                <a:latin typeface="Carlito"/>
                <a:cs typeface="Carlito"/>
              </a:rPr>
              <a:t>Ausbildung </a:t>
            </a:r>
            <a:r>
              <a:rPr sz="1300" spc="-10" dirty="0">
                <a:latin typeface="Carlito"/>
                <a:cs typeface="Carlito"/>
              </a:rPr>
              <a:t>und zum  Einführungsseminar über</a:t>
            </a:r>
            <a:r>
              <a:rPr sz="1300" spc="-120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Homepage</a:t>
            </a:r>
            <a:endParaRPr sz="130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11907" y="5527547"/>
            <a:ext cx="3596640" cy="42989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294640">
              <a:lnSpc>
                <a:spcPct val="100000"/>
              </a:lnSpc>
              <a:spcBef>
                <a:spcPts val="840"/>
              </a:spcBef>
            </a:pPr>
            <a:r>
              <a:rPr sz="1300" spc="-15" dirty="0">
                <a:latin typeface="Carlito"/>
                <a:cs typeface="Carlito"/>
              </a:rPr>
              <a:t>Vertragsunterzeichnung,</a:t>
            </a:r>
            <a:r>
              <a:rPr sz="1300" spc="100" dirty="0">
                <a:latin typeface="Carlito"/>
                <a:cs typeface="Carlito"/>
              </a:rPr>
              <a:t> </a:t>
            </a:r>
            <a:r>
              <a:rPr sz="1300" spc="-5" dirty="0">
                <a:latin typeface="Carlito"/>
                <a:cs typeface="Carlito"/>
              </a:rPr>
              <a:t>Zulassungsbescheid</a:t>
            </a:r>
            <a:endParaRPr sz="130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11467" y="2644139"/>
            <a:ext cx="1487805" cy="1792605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97180" marR="285115" algn="ctr">
              <a:lnSpc>
                <a:spcPct val="100000"/>
              </a:lnSpc>
              <a:spcBef>
                <a:spcPts val="1055"/>
              </a:spcBef>
            </a:pPr>
            <a:r>
              <a:rPr sz="1300" spc="-25" dirty="0">
                <a:latin typeface="Carlito"/>
                <a:cs typeface="Carlito"/>
              </a:rPr>
              <a:t>Teilnahme </a:t>
            </a:r>
            <a:r>
              <a:rPr sz="1300" spc="-5" dirty="0">
                <a:latin typeface="Carlito"/>
                <a:cs typeface="Carlito"/>
              </a:rPr>
              <a:t>an  einem KJP-  </a:t>
            </a:r>
            <a:r>
              <a:rPr sz="1300" spc="-15" dirty="0">
                <a:latin typeface="Carlito"/>
                <a:cs typeface="Carlito"/>
              </a:rPr>
              <a:t>Infoabend</a:t>
            </a:r>
            <a:endParaRPr sz="1300">
              <a:latin typeface="Carlito"/>
              <a:cs typeface="Carli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11497" y="2889250"/>
            <a:ext cx="226060" cy="165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02353" y="4553458"/>
            <a:ext cx="226060" cy="1651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02353" y="5284978"/>
            <a:ext cx="226060" cy="165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5" name="object 15"/>
          <p:cNvGrpSpPr/>
          <p:nvPr/>
        </p:nvGrpSpPr>
        <p:grpSpPr>
          <a:xfrm>
            <a:off x="6078346" y="3434079"/>
            <a:ext cx="169545" cy="194310"/>
            <a:chOff x="6078346" y="3434079"/>
            <a:chExt cx="169545" cy="194310"/>
          </a:xfrm>
        </p:grpSpPr>
        <p:sp>
          <p:nvSpPr>
            <p:cNvPr id="16" name="object 16"/>
            <p:cNvSpPr/>
            <p:nvPr/>
          </p:nvSpPr>
          <p:spPr>
            <a:xfrm>
              <a:off x="6084697" y="3440429"/>
              <a:ext cx="156845" cy="181610"/>
            </a:xfrm>
            <a:custGeom>
              <a:avLst/>
              <a:gdLst/>
              <a:ahLst/>
              <a:cxnLst/>
              <a:rect l="l" t="t" r="r" b="b"/>
              <a:pathLst>
                <a:path w="156845" h="181610">
                  <a:moveTo>
                    <a:pt x="156718" y="66040"/>
                  </a:moveTo>
                  <a:lnTo>
                    <a:pt x="103505" y="66040"/>
                  </a:lnTo>
                  <a:lnTo>
                    <a:pt x="103505" y="0"/>
                  </a:lnTo>
                  <a:lnTo>
                    <a:pt x="53213" y="0"/>
                  </a:lnTo>
                  <a:lnTo>
                    <a:pt x="53213" y="66040"/>
                  </a:lnTo>
                  <a:lnTo>
                    <a:pt x="0" y="66040"/>
                  </a:lnTo>
                  <a:lnTo>
                    <a:pt x="0" y="115570"/>
                  </a:lnTo>
                  <a:lnTo>
                    <a:pt x="53213" y="115570"/>
                  </a:lnTo>
                  <a:lnTo>
                    <a:pt x="53213" y="181610"/>
                  </a:lnTo>
                  <a:lnTo>
                    <a:pt x="103505" y="181610"/>
                  </a:lnTo>
                  <a:lnTo>
                    <a:pt x="103505" y="115570"/>
                  </a:lnTo>
                  <a:lnTo>
                    <a:pt x="156718" y="115570"/>
                  </a:lnTo>
                  <a:lnTo>
                    <a:pt x="156718" y="6604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084696" y="3440429"/>
              <a:ext cx="156845" cy="181610"/>
            </a:xfrm>
            <a:custGeom>
              <a:avLst/>
              <a:gdLst/>
              <a:ahLst/>
              <a:cxnLst/>
              <a:rect l="l" t="t" r="r" b="b"/>
              <a:pathLst>
                <a:path w="156845" h="181610">
                  <a:moveTo>
                    <a:pt x="0" y="65532"/>
                  </a:moveTo>
                  <a:lnTo>
                    <a:pt x="53212" y="65532"/>
                  </a:lnTo>
                  <a:lnTo>
                    <a:pt x="53212" y="0"/>
                  </a:lnTo>
                  <a:lnTo>
                    <a:pt x="103504" y="0"/>
                  </a:lnTo>
                  <a:lnTo>
                    <a:pt x="103504" y="65532"/>
                  </a:lnTo>
                  <a:lnTo>
                    <a:pt x="156717" y="65532"/>
                  </a:lnTo>
                  <a:lnTo>
                    <a:pt x="156717" y="115824"/>
                  </a:lnTo>
                  <a:lnTo>
                    <a:pt x="103504" y="115824"/>
                  </a:lnTo>
                  <a:lnTo>
                    <a:pt x="103504" y="181356"/>
                  </a:lnTo>
                  <a:lnTo>
                    <a:pt x="53212" y="181356"/>
                  </a:lnTo>
                  <a:lnTo>
                    <a:pt x="53212" y="115824"/>
                  </a:lnTo>
                  <a:lnTo>
                    <a:pt x="0" y="115824"/>
                  </a:lnTo>
                  <a:lnTo>
                    <a:pt x="0" y="65532"/>
                  </a:lnTo>
                  <a:close/>
                </a:path>
              </a:pathLst>
            </a:custGeom>
            <a:ln w="1270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324100" y="3896867"/>
            <a:ext cx="3594100" cy="609600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Times New Roman"/>
              <a:cs typeface="Times New Roman"/>
            </a:endParaRPr>
          </a:p>
          <a:p>
            <a:pPr marL="800735">
              <a:lnSpc>
                <a:spcPct val="100000"/>
              </a:lnSpc>
            </a:pPr>
            <a:r>
              <a:rPr sz="1300" spc="-15" dirty="0">
                <a:latin typeface="Carlito"/>
                <a:cs typeface="Carlito"/>
              </a:rPr>
              <a:t>Vorläufige </a:t>
            </a:r>
            <a:r>
              <a:rPr sz="1300" spc="-10" dirty="0">
                <a:latin typeface="Carlito"/>
                <a:cs typeface="Carlito"/>
              </a:rPr>
              <a:t>Zulassung zur</a:t>
            </a:r>
            <a:r>
              <a:rPr sz="1300" spc="-80" dirty="0">
                <a:latin typeface="Carlito"/>
                <a:cs typeface="Carlito"/>
              </a:rPr>
              <a:t> </a:t>
            </a:r>
            <a:r>
              <a:rPr sz="1300" spc="-10" dirty="0">
                <a:latin typeface="Carlito"/>
                <a:cs typeface="Carlito"/>
              </a:rPr>
              <a:t>AKJP</a:t>
            </a:r>
            <a:endParaRPr sz="1300">
              <a:latin typeface="Carlito"/>
              <a:cs typeface="Carlito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102353" y="3660394"/>
            <a:ext cx="226060" cy="1681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Carlito</vt:lpstr>
      <vt:lpstr>Times New Roman</vt:lpstr>
      <vt:lpstr>Office Theme</vt:lpstr>
      <vt:lpstr>Bewerbungsverfahren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Friderike Degenhardt</dc:creator>
  <cp:lastModifiedBy>Ann Katrin Querbach</cp:lastModifiedBy>
  <cp:revision>1</cp:revision>
  <dcterms:created xsi:type="dcterms:W3CDTF">2023-07-11T08:23:17Z</dcterms:created>
  <dcterms:modified xsi:type="dcterms:W3CDTF">2023-07-12T05:42:13Z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2023-02-28T00:00:00Z</vt:filetime>
  </property>
  <property fmtid="{D5CDD505-2E9C-101B-9397-08002B2CF9AE}" pid="3" name="Creator">
    <vt:lpwstr>Microsoft® PowerPoint® für Microsoft 365</vt:lpwstr>
  </property>
  <property fmtid="{D5CDD505-2E9C-101B-9397-08002B2CF9AE}" pid="4" name="LastSaved">
    <vt:filetime>2023-07-11T00:00:00Z</vt:filetime>
  </property>
</Properties>
</file>